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0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1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5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6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4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0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3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1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9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85C5F-B1CF-41A4-B7CA-98C26A5F19BB}" type="datetimeFigureOut">
              <a:rPr lang="en-US" smtClean="0"/>
              <a:t>17-Feb-21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AD3D2-F84C-4151-AC6F-C96FFB57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3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Vaccine Deployment Tracker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66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Current Status: February 17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2021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435990"/>
              </p:ext>
            </p:extLst>
          </p:nvPr>
        </p:nvGraphicFramePr>
        <p:xfrm>
          <a:off x="230776" y="721738"/>
          <a:ext cx="11730447" cy="6136262"/>
        </p:xfrm>
        <a:graphic>
          <a:graphicData uri="http://schemas.openxmlformats.org/drawingml/2006/table">
            <a:tbl>
              <a:tblPr/>
              <a:tblGrid>
                <a:gridCol w="1104186">
                  <a:extLst>
                    <a:ext uri="{9D8B030D-6E8A-4147-A177-3AD203B41FA5}">
                      <a16:colId xmlns:a16="http://schemas.microsoft.com/office/drawing/2014/main" val="2762863816"/>
                    </a:ext>
                  </a:extLst>
                </a:gridCol>
                <a:gridCol w="3443748">
                  <a:extLst>
                    <a:ext uri="{9D8B030D-6E8A-4147-A177-3AD203B41FA5}">
                      <a16:colId xmlns:a16="http://schemas.microsoft.com/office/drawing/2014/main" val="2777474855"/>
                    </a:ext>
                  </a:extLst>
                </a:gridCol>
                <a:gridCol w="1005792">
                  <a:extLst>
                    <a:ext uri="{9D8B030D-6E8A-4147-A177-3AD203B41FA5}">
                      <a16:colId xmlns:a16="http://schemas.microsoft.com/office/drawing/2014/main" val="1360151818"/>
                    </a:ext>
                  </a:extLst>
                </a:gridCol>
                <a:gridCol w="1213512">
                  <a:extLst>
                    <a:ext uri="{9D8B030D-6E8A-4147-A177-3AD203B41FA5}">
                      <a16:colId xmlns:a16="http://schemas.microsoft.com/office/drawing/2014/main" val="26946762"/>
                    </a:ext>
                  </a:extLst>
                </a:gridCol>
                <a:gridCol w="1027659">
                  <a:extLst>
                    <a:ext uri="{9D8B030D-6E8A-4147-A177-3AD203B41FA5}">
                      <a16:colId xmlns:a16="http://schemas.microsoft.com/office/drawing/2014/main" val="636909319"/>
                    </a:ext>
                  </a:extLst>
                </a:gridCol>
                <a:gridCol w="1639880">
                  <a:extLst>
                    <a:ext uri="{9D8B030D-6E8A-4147-A177-3AD203B41FA5}">
                      <a16:colId xmlns:a16="http://schemas.microsoft.com/office/drawing/2014/main" val="1905834719"/>
                    </a:ext>
                  </a:extLst>
                </a:gridCol>
                <a:gridCol w="896469">
                  <a:extLst>
                    <a:ext uri="{9D8B030D-6E8A-4147-A177-3AD203B41FA5}">
                      <a16:colId xmlns:a16="http://schemas.microsoft.com/office/drawing/2014/main" val="2074375960"/>
                    </a:ext>
                  </a:extLst>
                </a:gridCol>
                <a:gridCol w="1399201">
                  <a:extLst>
                    <a:ext uri="{9D8B030D-6E8A-4147-A177-3AD203B41FA5}">
                      <a16:colId xmlns:a16="http://schemas.microsoft.com/office/drawing/2014/main" val="2156807824"/>
                    </a:ext>
                  </a:extLst>
                </a:gridCol>
              </a:tblGrid>
              <a:tr h="4550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Steps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Deployment Steps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For all Providers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COVAX Astra Zeneca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COVAZ Pfizer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Serum Institute Astra Zeneca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Moderna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Synoharm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136063"/>
                  </a:ext>
                </a:extLst>
              </a:tr>
              <a:tr h="682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National Vaccine Deployment Plan (NVDP)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completed NDVP has been uploaded to the COVID-19 Partners Platform and validated by the country administrator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499946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Confidentiality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Confidentiality and non disclosure agreement under review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538548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Confidentiality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Sign a Confidentiality and non disclosure agreement 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 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1968806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Indemnification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Indemnity and Liability Agreement under review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467012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Indemnification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Sign Indemnity and Liability Agreement 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017518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NRA authorization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Obtain authorization of the National Regulatory Authority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834653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Procurement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Obtain an import license 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273232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Procurement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Procurement authorization letter provided 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applicable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Completed 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45996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Procurement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vaccine purchase agreement under review (Indicate doses)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184000-315000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29250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150000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215860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Procurement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vaccine purchase agreement fully executed (Indicate doses)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39317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Delivery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Delivery mode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Via UNICEF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Via UNICEF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CIP By Air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23384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Delivery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Vaccine delivery data expected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be confirmed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be confirmed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be confirmed</a:t>
                      </a: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557062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Delivery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Vaccine delivery date confirmed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863159"/>
                  </a:ext>
                </a:extLst>
              </a:tr>
              <a:tr h="22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Delivery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Vaccine delivery status </a:t>
                      </a:r>
                    </a:p>
                  </a:txBody>
                  <a:tcPr marL="7709" marR="7709" marT="7709" marB="0" anchor="b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9" marR="7709" marT="7709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359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3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193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Vaccine Deployment Tracker </vt:lpstr>
      <vt:lpstr>Current Status: February 17th 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Vaccine Deployment Tracker</dc:title>
  <dc:creator>Tamar Gabunia</dc:creator>
  <cp:lastModifiedBy>Tamar Gabunia</cp:lastModifiedBy>
  <cp:revision>3</cp:revision>
  <dcterms:created xsi:type="dcterms:W3CDTF">2021-02-16T20:14:09Z</dcterms:created>
  <dcterms:modified xsi:type="dcterms:W3CDTF">2021-02-16T20:38:27Z</dcterms:modified>
</cp:coreProperties>
</file>